
<file path=[Content_Types].xml><?xml version="1.0" encoding="utf-8"?>
<Types xmlns="http://schemas.openxmlformats.org/package/2006/content-types">
  <Default Extension="png" ContentType="image/png"/>
  <Default Extension="m4a" ContentType="audio/mp4"/>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 id="2147483669" r:id="rId5"/>
  </p:sldMasterIdLst>
  <p:sldIdLst>
    <p:sldId id="256" r:id="rId6"/>
    <p:sldId id="259" r:id="rId7"/>
    <p:sldId id="261" r:id="rId8"/>
    <p:sldId id="265" r:id="rId9"/>
    <p:sldId id="266" r:id="rId1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61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viewProps" Target="view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presProps" Target="presProps.xml"/><Relationship Id="rId5" Type="http://schemas.openxmlformats.org/officeDocument/2006/relationships/slideMaster" Target="slideMasters/slideMaster2.xml"/><Relationship Id="rId15" Type="http://schemas.microsoft.com/office/2016/11/relationships/changesInfo" Target="changesInfos/changesInfo1.xml"/><Relationship Id="rId10" Type="http://schemas.openxmlformats.org/officeDocument/2006/relationships/slide" Target="slides/slide5.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mes Luken" userId="a0c1ef13-ff7e-4df2-906a-6ebc19afd376" providerId="ADAL" clId="{5BD1EA5D-E97E-4D4A-8278-426EDF1F0EC4}"/>
    <pc:docChg chg="custSel addSld delSld modSld sldOrd">
      <pc:chgData name="James Luken" userId="a0c1ef13-ff7e-4df2-906a-6ebc19afd376" providerId="ADAL" clId="{5BD1EA5D-E97E-4D4A-8278-426EDF1F0EC4}" dt="2020-04-10T12:26:44.077" v="230" actId="255"/>
      <pc:docMkLst>
        <pc:docMk/>
      </pc:docMkLst>
      <pc:sldChg chg="addSp modSp">
        <pc:chgData name="James Luken" userId="a0c1ef13-ff7e-4df2-906a-6ebc19afd376" providerId="ADAL" clId="{5BD1EA5D-E97E-4D4A-8278-426EDF1F0EC4}" dt="2020-04-10T12:26:44.077" v="230" actId="255"/>
        <pc:sldMkLst>
          <pc:docMk/>
          <pc:sldMk cId="1451474466" sldId="256"/>
        </pc:sldMkLst>
        <pc:spChg chg="mod">
          <ac:chgData name="James Luken" userId="a0c1ef13-ff7e-4df2-906a-6ebc19afd376" providerId="ADAL" clId="{5BD1EA5D-E97E-4D4A-8278-426EDF1F0EC4}" dt="2020-04-10T12:24:43.191" v="29" actId="1076"/>
          <ac:spMkLst>
            <pc:docMk/>
            <pc:sldMk cId="1451474466" sldId="256"/>
            <ac:spMk id="2" creationId="{BC7D0144-63F8-4229-A643-8C08B51DBE67}"/>
          </ac:spMkLst>
        </pc:spChg>
        <pc:spChg chg="mod">
          <ac:chgData name="James Luken" userId="a0c1ef13-ff7e-4df2-906a-6ebc19afd376" providerId="ADAL" clId="{5BD1EA5D-E97E-4D4A-8278-426EDF1F0EC4}" dt="2020-04-10T12:24:48.344" v="30" actId="1076"/>
          <ac:spMkLst>
            <pc:docMk/>
            <pc:sldMk cId="1451474466" sldId="256"/>
            <ac:spMk id="3" creationId="{26E04EB5-1F97-49A8-B911-7D21557559D6}"/>
          </ac:spMkLst>
        </pc:spChg>
        <pc:spChg chg="add mod">
          <ac:chgData name="James Luken" userId="a0c1ef13-ff7e-4df2-906a-6ebc19afd376" providerId="ADAL" clId="{5BD1EA5D-E97E-4D4A-8278-426EDF1F0EC4}" dt="2020-04-10T12:26:44.077" v="230" actId="255"/>
          <ac:spMkLst>
            <pc:docMk/>
            <pc:sldMk cId="1451474466" sldId="256"/>
            <ac:spMk id="5" creationId="{A95EBAC8-8AC6-44D9-B321-F9AAEC970ECF}"/>
          </ac:spMkLst>
        </pc:spChg>
      </pc:sldChg>
      <pc:sldChg chg="addSp delSp modSp add del">
        <pc:chgData name="James Luken" userId="a0c1ef13-ff7e-4df2-906a-6ebc19afd376" providerId="ADAL" clId="{5BD1EA5D-E97E-4D4A-8278-426EDF1F0EC4}" dt="2020-04-10T12:24:29.384" v="27" actId="2696"/>
        <pc:sldMkLst>
          <pc:docMk/>
          <pc:sldMk cId="3060562289" sldId="257"/>
        </pc:sldMkLst>
        <pc:spChg chg="mod">
          <ac:chgData name="James Luken" userId="a0c1ef13-ff7e-4df2-906a-6ebc19afd376" providerId="ADAL" clId="{5BD1EA5D-E97E-4D4A-8278-426EDF1F0EC4}" dt="2020-04-10T12:17:21.239" v="9"/>
          <ac:spMkLst>
            <pc:docMk/>
            <pc:sldMk cId="3060562289" sldId="257"/>
            <ac:spMk id="3" creationId="{BA189F6C-F60D-4065-9A36-DEA7DA8A9D0B}"/>
          </ac:spMkLst>
        </pc:spChg>
        <pc:spChg chg="add del">
          <ac:chgData name="James Luken" userId="a0c1ef13-ff7e-4df2-906a-6ebc19afd376" providerId="ADAL" clId="{5BD1EA5D-E97E-4D4A-8278-426EDF1F0EC4}" dt="2020-04-10T12:16:07.896" v="6"/>
          <ac:spMkLst>
            <pc:docMk/>
            <pc:sldMk cId="3060562289" sldId="257"/>
            <ac:spMk id="4" creationId="{D0316B88-9B9A-459D-B912-C333A4721AAC}"/>
          </ac:spMkLst>
        </pc:spChg>
        <pc:spChg chg="add del">
          <ac:chgData name="James Luken" userId="a0c1ef13-ff7e-4df2-906a-6ebc19afd376" providerId="ADAL" clId="{5BD1EA5D-E97E-4D4A-8278-426EDF1F0EC4}" dt="2020-04-10T12:16:07.183" v="5"/>
          <ac:spMkLst>
            <pc:docMk/>
            <pc:sldMk cId="3060562289" sldId="257"/>
            <ac:spMk id="5" creationId="{46F73F34-2409-4D3D-A1B2-0F5615B754E2}"/>
          </ac:spMkLst>
        </pc:spChg>
        <pc:spChg chg="add del">
          <ac:chgData name="James Luken" userId="a0c1ef13-ff7e-4df2-906a-6ebc19afd376" providerId="ADAL" clId="{5BD1EA5D-E97E-4D4A-8278-426EDF1F0EC4}" dt="2020-04-10T12:16:06.438" v="4"/>
          <ac:spMkLst>
            <pc:docMk/>
            <pc:sldMk cId="3060562289" sldId="257"/>
            <ac:spMk id="6" creationId="{46A42EAD-EBBC-45F1-889B-3454D2486F57}"/>
          </ac:spMkLst>
        </pc:spChg>
        <pc:spChg chg="add">
          <ac:chgData name="James Luken" userId="a0c1ef13-ff7e-4df2-906a-6ebc19afd376" providerId="ADAL" clId="{5BD1EA5D-E97E-4D4A-8278-426EDF1F0EC4}" dt="2020-04-10T12:16:53.033" v="7"/>
          <ac:spMkLst>
            <pc:docMk/>
            <pc:sldMk cId="3060562289" sldId="257"/>
            <ac:spMk id="7" creationId="{75E3035B-AD5E-4DE5-8ADA-BDC9D0AC9FEB}"/>
          </ac:spMkLst>
        </pc:spChg>
        <pc:spChg chg="add del">
          <ac:chgData name="James Luken" userId="a0c1ef13-ff7e-4df2-906a-6ebc19afd376" providerId="ADAL" clId="{5BD1EA5D-E97E-4D4A-8278-426EDF1F0EC4}" dt="2020-04-10T12:22:37.960" v="22"/>
          <ac:spMkLst>
            <pc:docMk/>
            <pc:sldMk cId="3060562289" sldId="257"/>
            <ac:spMk id="8" creationId="{33074ECC-418E-427E-9E4C-A0F727842F43}"/>
          </ac:spMkLst>
        </pc:spChg>
        <pc:spChg chg="add">
          <ac:chgData name="James Luken" userId="a0c1ef13-ff7e-4df2-906a-6ebc19afd376" providerId="ADAL" clId="{5BD1EA5D-E97E-4D4A-8278-426EDF1F0EC4}" dt="2020-04-10T12:22:37.971" v="23"/>
          <ac:spMkLst>
            <pc:docMk/>
            <pc:sldMk cId="3060562289" sldId="257"/>
            <ac:spMk id="9" creationId="{C818A996-CFAF-4212-B68E-E7E0664144B2}"/>
          </ac:spMkLst>
        </pc:spChg>
      </pc:sldChg>
      <pc:sldChg chg="add del">
        <pc:chgData name="James Luken" userId="a0c1ef13-ff7e-4df2-906a-6ebc19afd376" providerId="ADAL" clId="{5BD1EA5D-E97E-4D4A-8278-426EDF1F0EC4}" dt="2020-04-10T12:24:31.700" v="28" actId="2696"/>
        <pc:sldMkLst>
          <pc:docMk/>
          <pc:sldMk cId="3018670796" sldId="258"/>
        </pc:sldMkLst>
      </pc:sldChg>
      <pc:sldChg chg="add ord">
        <pc:chgData name="James Luken" userId="a0c1ef13-ff7e-4df2-906a-6ebc19afd376" providerId="ADAL" clId="{5BD1EA5D-E97E-4D4A-8278-426EDF1F0EC4}" dt="2020-04-10T12:18:28.209" v="12"/>
        <pc:sldMkLst>
          <pc:docMk/>
          <pc:sldMk cId="3854921052" sldId="259"/>
        </pc:sldMkLst>
      </pc:sldChg>
      <pc:sldChg chg="modSp add ord">
        <pc:chgData name="James Luken" userId="a0c1ef13-ff7e-4df2-906a-6ebc19afd376" providerId="ADAL" clId="{5BD1EA5D-E97E-4D4A-8278-426EDF1F0EC4}" dt="2020-04-10T12:20:51.488" v="20" actId="14100"/>
        <pc:sldMkLst>
          <pc:docMk/>
          <pc:sldMk cId="2015693932" sldId="261"/>
        </pc:sldMkLst>
        <pc:spChg chg="mod">
          <ac:chgData name="James Luken" userId="a0c1ef13-ff7e-4df2-906a-6ebc19afd376" providerId="ADAL" clId="{5BD1EA5D-E97E-4D4A-8278-426EDF1F0EC4}" dt="2020-04-10T12:20:51.488" v="20" actId="14100"/>
          <ac:spMkLst>
            <pc:docMk/>
            <pc:sldMk cId="2015693932" sldId="261"/>
            <ac:spMk id="7" creationId="{00000000-0000-0000-0000-000000000000}"/>
          </ac:spMkLst>
        </pc:spChg>
      </pc:sldChg>
      <pc:sldChg chg="add ord">
        <pc:chgData name="James Luken" userId="a0c1ef13-ff7e-4df2-906a-6ebc19afd376" providerId="ADAL" clId="{5BD1EA5D-E97E-4D4A-8278-426EDF1F0EC4}" dt="2020-04-10T12:20:18.810" v="18"/>
        <pc:sldMkLst>
          <pc:docMk/>
          <pc:sldMk cId="587634758" sldId="265"/>
        </pc:sldMkLst>
      </pc:sldChg>
      <pc:sldChg chg="add ord">
        <pc:chgData name="James Luken" userId="a0c1ef13-ff7e-4df2-906a-6ebc19afd376" providerId="ADAL" clId="{5BD1EA5D-E97E-4D4A-8278-426EDF1F0EC4}" dt="2020-04-10T12:24:06.161" v="26"/>
        <pc:sldMkLst>
          <pc:docMk/>
          <pc:sldMk cId="425662493" sldId="266"/>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4/10/2020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2213931C-F9EE-4BC8-B604-54FB11B17051}" type="datetimeFigureOut">
              <a:rPr lang="en-US" smtClean="0"/>
              <a:t>4/10/2020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4A6DE3-C8D9-4249-9D8F-E68737EA61ED}" type="slidenum">
              <a:rPr lang="en-US" smtClean="0"/>
              <a:t>‹#›</a:t>
            </a:fld>
            <a:endParaRPr lang="en-US"/>
          </a:p>
        </p:txBody>
      </p:sp>
      <p:sp>
        <p:nvSpPr>
          <p:cNvPr id="9" name="Content Placeholder 8"/>
          <p:cNvSpPr>
            <a:spLocks noGrp="1"/>
          </p:cNvSpPr>
          <p:nvPr>
            <p:ph sz="quarter" idx="13"/>
          </p:nvPr>
        </p:nvSpPr>
        <p:spPr>
          <a:xfrm>
            <a:off x="902207" y="2679192"/>
            <a:ext cx="5096256"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6193536" y="2679192"/>
            <a:ext cx="5096256"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89776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62883C6-2A9C-B744-90CE-26967EF31B0C}" type="datetimeFigureOut">
              <a:rPr lang="en-US" smtClean="0"/>
              <a:t>4/10/2020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41FCE0-2142-5048-B888-9FB8A90C3FAD}" type="slidenum">
              <a:rPr lang="en-US" smtClean="0"/>
              <a:t>‹#›</a:t>
            </a:fld>
            <a:endParaRPr lang="en-US"/>
          </a:p>
        </p:txBody>
      </p:sp>
    </p:spTree>
    <p:extLst>
      <p:ext uri="{BB962C8B-B14F-4D97-AF65-F5344CB8AC3E}">
        <p14:creationId xmlns:p14="http://schemas.microsoft.com/office/powerpoint/2010/main" val="3899443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2883C6-2A9C-B744-90CE-26967EF31B0C}" type="datetimeFigureOut">
              <a:rPr lang="en-US" smtClean="0"/>
              <a:t>4/10/2020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41FCE0-2142-5048-B888-9FB8A90C3FAD}" type="slidenum">
              <a:rPr lang="en-US" smtClean="0"/>
              <a:t>‹#›</a:t>
            </a:fld>
            <a:endParaRPr lang="en-US"/>
          </a:p>
        </p:txBody>
      </p:sp>
    </p:spTree>
    <p:extLst>
      <p:ext uri="{BB962C8B-B14F-4D97-AF65-F5344CB8AC3E}">
        <p14:creationId xmlns:p14="http://schemas.microsoft.com/office/powerpoint/2010/main" val="31087652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62883C6-2A9C-B744-90CE-26967EF31B0C}" type="datetimeFigureOut">
              <a:rPr lang="en-US" smtClean="0"/>
              <a:t>4/10/2020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41FCE0-2142-5048-B888-9FB8A90C3FAD}" type="slidenum">
              <a:rPr lang="en-US" smtClean="0"/>
              <a:t>‹#›</a:t>
            </a:fld>
            <a:endParaRPr lang="en-US"/>
          </a:p>
        </p:txBody>
      </p:sp>
    </p:spTree>
    <p:extLst>
      <p:ext uri="{BB962C8B-B14F-4D97-AF65-F5344CB8AC3E}">
        <p14:creationId xmlns:p14="http://schemas.microsoft.com/office/powerpoint/2010/main" val="26484537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62883C6-2A9C-B744-90CE-26967EF31B0C}" type="datetimeFigureOut">
              <a:rPr lang="en-US" smtClean="0"/>
              <a:t>4/10/2020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41FCE0-2142-5048-B888-9FB8A90C3FAD}" type="slidenum">
              <a:rPr lang="en-US" smtClean="0"/>
              <a:t>‹#›</a:t>
            </a:fld>
            <a:endParaRPr lang="en-US"/>
          </a:p>
        </p:txBody>
      </p:sp>
    </p:spTree>
    <p:extLst>
      <p:ext uri="{BB962C8B-B14F-4D97-AF65-F5344CB8AC3E}">
        <p14:creationId xmlns:p14="http://schemas.microsoft.com/office/powerpoint/2010/main" val="13798729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62883C6-2A9C-B744-90CE-26967EF31B0C}" type="datetimeFigureOut">
              <a:rPr lang="en-US" smtClean="0"/>
              <a:t>4/10/2020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041FCE0-2142-5048-B888-9FB8A90C3FAD}" type="slidenum">
              <a:rPr lang="en-US" smtClean="0"/>
              <a:t>‹#›</a:t>
            </a:fld>
            <a:endParaRPr lang="en-US"/>
          </a:p>
        </p:txBody>
      </p:sp>
    </p:spTree>
    <p:extLst>
      <p:ext uri="{BB962C8B-B14F-4D97-AF65-F5344CB8AC3E}">
        <p14:creationId xmlns:p14="http://schemas.microsoft.com/office/powerpoint/2010/main" val="82584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62883C6-2A9C-B744-90CE-26967EF31B0C}" type="datetimeFigureOut">
              <a:rPr lang="en-US" smtClean="0"/>
              <a:t>4/10/2020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041FCE0-2142-5048-B888-9FB8A90C3FAD}" type="slidenum">
              <a:rPr lang="en-US" smtClean="0"/>
              <a:t>‹#›</a:t>
            </a:fld>
            <a:endParaRPr lang="en-US"/>
          </a:p>
        </p:txBody>
      </p:sp>
    </p:spTree>
    <p:extLst>
      <p:ext uri="{BB962C8B-B14F-4D97-AF65-F5344CB8AC3E}">
        <p14:creationId xmlns:p14="http://schemas.microsoft.com/office/powerpoint/2010/main" val="27353780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2883C6-2A9C-B744-90CE-26967EF31B0C}" type="datetimeFigureOut">
              <a:rPr lang="en-US" smtClean="0"/>
              <a:t>4/10/2020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41FCE0-2142-5048-B888-9FB8A90C3FAD}" type="slidenum">
              <a:rPr lang="en-US" smtClean="0"/>
              <a:t>‹#›</a:t>
            </a:fld>
            <a:endParaRPr lang="en-US"/>
          </a:p>
        </p:txBody>
      </p:sp>
    </p:spTree>
    <p:extLst>
      <p:ext uri="{BB962C8B-B14F-4D97-AF65-F5344CB8AC3E}">
        <p14:creationId xmlns:p14="http://schemas.microsoft.com/office/powerpoint/2010/main" val="7255760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62883C6-2A9C-B744-90CE-26967EF31B0C}" type="datetimeFigureOut">
              <a:rPr lang="en-US" smtClean="0"/>
              <a:t>4/10/2020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41FCE0-2142-5048-B888-9FB8A90C3FAD}" type="slidenum">
              <a:rPr lang="en-US" smtClean="0"/>
              <a:t>‹#›</a:t>
            </a:fld>
            <a:endParaRPr lang="en-US"/>
          </a:p>
        </p:txBody>
      </p:sp>
    </p:spTree>
    <p:extLst>
      <p:ext uri="{BB962C8B-B14F-4D97-AF65-F5344CB8AC3E}">
        <p14:creationId xmlns:p14="http://schemas.microsoft.com/office/powerpoint/2010/main" val="33714939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62883C6-2A9C-B744-90CE-26967EF31B0C}" type="datetimeFigureOut">
              <a:rPr lang="en-US" smtClean="0"/>
              <a:t>4/10/2020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41FCE0-2142-5048-B888-9FB8A90C3FAD}" type="slidenum">
              <a:rPr lang="en-US" smtClean="0"/>
              <a:t>‹#›</a:t>
            </a:fld>
            <a:endParaRPr lang="en-US"/>
          </a:p>
        </p:txBody>
      </p:sp>
    </p:spTree>
    <p:extLst>
      <p:ext uri="{BB962C8B-B14F-4D97-AF65-F5344CB8AC3E}">
        <p14:creationId xmlns:p14="http://schemas.microsoft.com/office/powerpoint/2010/main" val="6575333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2883C6-2A9C-B744-90CE-26967EF31B0C}" type="datetimeFigureOut">
              <a:rPr lang="en-US" smtClean="0"/>
              <a:t>4/10/2020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41FCE0-2142-5048-B888-9FB8A90C3FAD}" type="slidenum">
              <a:rPr lang="en-US" smtClean="0"/>
              <a:t>‹#›</a:t>
            </a:fld>
            <a:endParaRPr lang="en-US"/>
          </a:p>
        </p:txBody>
      </p:sp>
    </p:spTree>
    <p:extLst>
      <p:ext uri="{BB962C8B-B14F-4D97-AF65-F5344CB8AC3E}">
        <p14:creationId xmlns:p14="http://schemas.microsoft.com/office/powerpoint/2010/main" val="17348683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2883C6-2A9C-B744-90CE-26967EF31B0C}" type="datetimeFigureOut">
              <a:rPr lang="en-US" smtClean="0"/>
              <a:t>4/10/2020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41FCE0-2142-5048-B888-9FB8A90C3FAD}" type="slidenum">
              <a:rPr lang="en-US" smtClean="0"/>
              <a:t>‹#›</a:t>
            </a:fld>
            <a:endParaRPr lang="en-US"/>
          </a:p>
        </p:txBody>
      </p:sp>
    </p:spTree>
    <p:extLst>
      <p:ext uri="{BB962C8B-B14F-4D97-AF65-F5344CB8AC3E}">
        <p14:creationId xmlns:p14="http://schemas.microsoft.com/office/powerpoint/2010/main" val="39766291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4/10/2020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4/10/2020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4/10/2020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4/10/2020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4/10/2020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4/10/2020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4/10/2020</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 id="2147483668" r:id="rId17"/>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2883C6-2A9C-B744-90CE-26967EF31B0C}" type="datetimeFigureOut">
              <a:rPr lang="en-US" smtClean="0"/>
              <a:t>4/10/2020</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41FCE0-2142-5048-B888-9FB8A90C3FAD}" type="slidenum">
              <a:rPr lang="en-US" smtClean="0"/>
              <a:t>‹#›</a:t>
            </a:fld>
            <a:endParaRPr lang="en-US"/>
          </a:p>
        </p:txBody>
      </p:sp>
    </p:spTree>
    <p:extLst>
      <p:ext uri="{BB962C8B-B14F-4D97-AF65-F5344CB8AC3E}">
        <p14:creationId xmlns:p14="http://schemas.microsoft.com/office/powerpoint/2010/main" val="217443274"/>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png"/><Relationship Id="rId5" Type="http://schemas.openxmlformats.org/officeDocument/2006/relationships/image" Target="../media/image3.jpeg"/><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hyperlink" Target="https://www.coastal.edu/graduatestudies/" TargetMode="External"/><Relationship Id="rId5" Type="http://schemas.openxmlformats.org/officeDocument/2006/relationships/image" Target="../media/image1.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hyperlink" Target="https://www.coastal.edu/graduatestudies/" TargetMode="External"/><Relationship Id="rId5" Type="http://schemas.openxmlformats.org/officeDocument/2006/relationships/image" Target="../media/image1.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hyperlink" Target="mailto:rviso@coastal.edu" TargetMode="External"/><Relationship Id="rId3" Type="http://schemas.openxmlformats.org/officeDocument/2006/relationships/slideLayout" Target="../slideLayouts/slideLayout18.xml"/><Relationship Id="rId7" Type="http://schemas.openxmlformats.org/officeDocument/2006/relationships/hyperlink" Target="http://www.coastal.edu/cmss/" TargetMode="Externa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8.JPG"/><Relationship Id="rId11" Type="http://schemas.openxmlformats.org/officeDocument/2006/relationships/image" Target="../media/image1.png"/><Relationship Id="rId5" Type="http://schemas.openxmlformats.org/officeDocument/2006/relationships/image" Target="../media/image7.JPG"/><Relationship Id="rId10" Type="http://schemas.openxmlformats.org/officeDocument/2006/relationships/image" Target="../media/image10.jpeg"/><Relationship Id="rId4" Type="http://schemas.openxmlformats.org/officeDocument/2006/relationships/image" Target="../media/image6.emf"/><Relationship Id="rId9"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D0144-63F8-4229-A643-8C08B51DBE67}"/>
              </a:ext>
            </a:extLst>
          </p:cNvPr>
          <p:cNvSpPr>
            <a:spLocks noGrp="1"/>
          </p:cNvSpPr>
          <p:nvPr>
            <p:ph type="ctrTitle"/>
          </p:nvPr>
        </p:nvSpPr>
        <p:spPr>
          <a:xfrm>
            <a:off x="1084761" y="734760"/>
            <a:ext cx="8266838" cy="1646302"/>
          </a:xfrm>
        </p:spPr>
        <p:txBody>
          <a:bodyPr/>
          <a:lstStyle/>
          <a:p>
            <a:pPr algn="ctr"/>
            <a:r>
              <a:rPr lang="en-US" dirty="0">
                <a:solidFill>
                  <a:schemeClr val="tx1"/>
                </a:solidFill>
              </a:rPr>
              <a:t>Gupta College of Science</a:t>
            </a:r>
          </a:p>
        </p:txBody>
      </p:sp>
      <p:sp>
        <p:nvSpPr>
          <p:cNvPr id="3" name="Subtitle 2">
            <a:extLst>
              <a:ext uri="{FF2B5EF4-FFF2-40B4-BE49-F238E27FC236}">
                <a16:creationId xmlns:a16="http://schemas.microsoft.com/office/drawing/2014/main" id="{26E04EB5-1F97-49A8-B911-7D21557559D6}"/>
              </a:ext>
            </a:extLst>
          </p:cNvPr>
          <p:cNvSpPr>
            <a:spLocks noGrp="1"/>
          </p:cNvSpPr>
          <p:nvPr>
            <p:ph type="subTitle" idx="1"/>
          </p:nvPr>
        </p:nvSpPr>
        <p:spPr>
          <a:xfrm>
            <a:off x="1202267" y="2381062"/>
            <a:ext cx="7766936" cy="1096899"/>
          </a:xfrm>
        </p:spPr>
        <p:txBody>
          <a:bodyPr>
            <a:normAutofit fontScale="85000" lnSpcReduction="20000"/>
          </a:bodyPr>
          <a:lstStyle/>
          <a:p>
            <a:endParaRPr lang="en-US" sz="4000" dirty="0">
              <a:solidFill>
                <a:schemeClr val="accent2"/>
              </a:solidFill>
            </a:endParaRPr>
          </a:p>
          <a:p>
            <a:r>
              <a:rPr lang="en-US" sz="4000" dirty="0">
                <a:solidFill>
                  <a:schemeClr val="accent2"/>
                </a:solidFill>
              </a:rPr>
              <a:t>Graduate Programs</a:t>
            </a:r>
          </a:p>
        </p:txBody>
      </p:sp>
      <p:sp>
        <p:nvSpPr>
          <p:cNvPr id="4" name="Rectangle 3">
            <a:extLst>
              <a:ext uri="{FF2B5EF4-FFF2-40B4-BE49-F238E27FC236}">
                <a16:creationId xmlns:a16="http://schemas.microsoft.com/office/drawing/2014/main" id="{C7992EAE-A990-4351-AA57-7B8488540A7A}"/>
              </a:ext>
            </a:extLst>
          </p:cNvPr>
          <p:cNvSpPr/>
          <p:nvPr/>
        </p:nvSpPr>
        <p:spPr>
          <a:xfrm>
            <a:off x="5974813" y="324433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sp>
        <p:nvSpPr>
          <p:cNvPr id="5" name="TextBox 4">
            <a:extLst>
              <a:ext uri="{FF2B5EF4-FFF2-40B4-BE49-F238E27FC236}">
                <a16:creationId xmlns:a16="http://schemas.microsoft.com/office/drawing/2014/main" id="{A95EBAC8-8AC6-44D9-B321-F9AAEC970ECF}"/>
              </a:ext>
            </a:extLst>
          </p:cNvPr>
          <p:cNvSpPr txBox="1"/>
          <p:nvPr/>
        </p:nvSpPr>
        <p:spPr>
          <a:xfrm>
            <a:off x="728870" y="4341233"/>
            <a:ext cx="8740235" cy="1569660"/>
          </a:xfrm>
          <a:prstGeom prst="rect">
            <a:avLst/>
          </a:prstGeom>
          <a:noFill/>
        </p:spPr>
        <p:txBody>
          <a:bodyPr wrap="square" rtlCol="0">
            <a:spAutoFit/>
          </a:bodyPr>
          <a:lstStyle/>
          <a:p>
            <a:pPr marL="342900" indent="-342900">
              <a:buAutoNum type="arabicPeriod"/>
            </a:pPr>
            <a:r>
              <a:rPr lang="en-US" sz="2400" dirty="0"/>
              <a:t>M.S. Security and Data Analytics</a:t>
            </a:r>
          </a:p>
          <a:p>
            <a:pPr marL="342900" indent="-342900">
              <a:buAutoNum type="arabicPeriod"/>
            </a:pPr>
            <a:r>
              <a:rPr lang="en-US" sz="2400" dirty="0"/>
              <a:t>M.S. Sport Management</a:t>
            </a:r>
          </a:p>
          <a:p>
            <a:pPr marL="342900" indent="-342900">
              <a:buAutoNum type="arabicPeriod"/>
            </a:pPr>
            <a:r>
              <a:rPr lang="en-US" sz="2400" dirty="0"/>
              <a:t>M.S. Coastal Marine and Wetland Studies</a:t>
            </a:r>
          </a:p>
          <a:p>
            <a:pPr marL="342900" indent="-342900">
              <a:buAutoNum type="arabicPeriod"/>
            </a:pPr>
            <a:r>
              <a:rPr lang="en-US" sz="2400" dirty="0"/>
              <a:t>Ph.D. Marine Science (Coastal Marine and Systems Science)</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51474466"/>
      </p:ext>
    </p:extLst>
  </p:cSld>
  <p:clrMapOvr>
    <a:masterClrMapping/>
  </p:clrMapOvr>
  <mc:AlternateContent xmlns:mc="http://schemas.openxmlformats.org/markup-compatibility/2006" xmlns:p14="http://schemas.microsoft.com/office/powerpoint/2010/main">
    <mc:Choice Requires="p14">
      <p:transition spd="slow" p14:dur="2000" advTm="2651"/>
    </mc:Choice>
    <mc:Fallback xmlns="">
      <p:transition spd="slow" advTm="26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b="41843"/>
          <a:stretch/>
        </p:blipFill>
        <p:spPr>
          <a:xfrm>
            <a:off x="0" y="0"/>
            <a:ext cx="12192000" cy="3990109"/>
          </a:xfrm>
          <a:prstGeom prst="rect">
            <a:avLst/>
          </a:prstGeom>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8436" t="12191" r="47486" b="28408"/>
          <a:stretch/>
        </p:blipFill>
        <p:spPr>
          <a:xfrm>
            <a:off x="207817" y="3600668"/>
            <a:ext cx="3463635" cy="3111860"/>
          </a:xfrm>
          <a:prstGeom prst="rect">
            <a:avLst/>
          </a:prstGeom>
        </p:spPr>
      </p:pic>
      <p:sp>
        <p:nvSpPr>
          <p:cNvPr id="8" name="Rectangle 7"/>
          <p:cNvSpPr/>
          <p:nvPr/>
        </p:nvSpPr>
        <p:spPr>
          <a:xfrm>
            <a:off x="4329545" y="4633436"/>
            <a:ext cx="7751618" cy="1969770"/>
          </a:xfrm>
          <a:prstGeom prst="rect">
            <a:avLst/>
          </a:prstGeom>
        </p:spPr>
        <p:txBody>
          <a:bodyPr wrap="square">
            <a:spAutoFit/>
          </a:bodyPr>
          <a:lstStyle/>
          <a:p>
            <a:r>
              <a:rPr lang="en-US" sz="1700" dirty="0">
                <a:latin typeface="HelveticaNeue-Light"/>
              </a:rPr>
              <a:t>According to the U.S. Bureau of Labor Statistics, national employment growth for information security and data analytics-related occupations will increase by approximately 25 percent over the next decade (2018-2028).</a:t>
            </a:r>
          </a:p>
          <a:p>
            <a:pPr algn="just"/>
            <a:endParaRPr lang="en-US" sz="1700" dirty="0">
              <a:latin typeface="HelveticaNeue-Light"/>
            </a:endParaRPr>
          </a:p>
          <a:p>
            <a:r>
              <a:rPr lang="en-US" sz="1700" dirty="0">
                <a:latin typeface="HelveticaNeue-Light"/>
              </a:rPr>
              <a:t>Career Paths include i</a:t>
            </a:r>
            <a:r>
              <a:rPr lang="en-US" dirty="0"/>
              <a:t>nformation security architect, cybersecurity engineer, information security manager,  IT security analyst/consultant, computer and information research scientists, BI specialist, data scientist, and more…</a:t>
            </a:r>
            <a:endParaRPr lang="en-US" sz="17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54921052"/>
      </p:ext>
    </p:extLst>
  </p:cSld>
  <p:clrMapOvr>
    <a:masterClrMapping/>
  </p:clrMapOvr>
  <mc:AlternateContent xmlns:mc="http://schemas.openxmlformats.org/markup-compatibility/2006" xmlns:p14="http://schemas.microsoft.com/office/powerpoint/2010/main">
    <mc:Choice Requires="p14">
      <p:transition spd="slow" p14:dur="2000" advTm="19588"/>
    </mc:Choice>
    <mc:Fallback xmlns="">
      <p:transition spd="slow" advTm="195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7446" y="164797"/>
            <a:ext cx="11029616" cy="1189554"/>
          </a:xfrm>
        </p:spPr>
        <p:txBody>
          <a:bodyPr/>
          <a:lstStyle/>
          <a:p>
            <a:r>
              <a:rPr lang="en-US" b="1" dirty="0"/>
              <a:t>Master of Science in sport management</a:t>
            </a:r>
            <a:endParaRPr lang="en-US" dirty="0"/>
          </a:p>
        </p:txBody>
      </p:sp>
      <p:sp>
        <p:nvSpPr>
          <p:cNvPr id="3" name="Content Placeholder 2"/>
          <p:cNvSpPr>
            <a:spLocks noGrp="1"/>
          </p:cNvSpPr>
          <p:nvPr>
            <p:ph sz="quarter" idx="13"/>
          </p:nvPr>
        </p:nvSpPr>
        <p:spPr>
          <a:xfrm>
            <a:off x="137845" y="1451335"/>
            <a:ext cx="7011099" cy="4783211"/>
          </a:xfrm>
        </p:spPr>
        <p:txBody>
          <a:bodyPr>
            <a:noAutofit/>
          </a:bodyPr>
          <a:lstStyle/>
          <a:p>
            <a:endParaRPr lang="en-US" dirty="0"/>
          </a:p>
          <a:p>
            <a:r>
              <a:rPr lang="en-US" sz="1800" dirty="0"/>
              <a:t>The Mission of the program is to prepare future leaders of the sport industry through critical examination of both academic and practical application of management principles to various segments of the sport industry. </a:t>
            </a:r>
          </a:p>
          <a:p>
            <a:endParaRPr lang="en-US" sz="1800" dirty="0"/>
          </a:p>
          <a:p>
            <a:r>
              <a:rPr lang="en-US" sz="1800" dirty="0"/>
              <a:t>The program will utilize a combination of traditional, experiential, and online instruction methods. </a:t>
            </a:r>
            <a:r>
              <a:rPr lang="en-US" dirty="0"/>
              <a:t>	</a:t>
            </a:r>
          </a:p>
          <a:p>
            <a:endParaRPr lang="en-US" sz="2000" dirty="0"/>
          </a:p>
          <a:p>
            <a:pPr lvl="1"/>
            <a:r>
              <a:rPr lang="en-US" sz="2400" b="1" dirty="0">
                <a:solidFill>
                  <a:srgbClr val="FF0000"/>
                </a:solidFill>
              </a:rPr>
              <a:t>Critical Thinking through real world application</a:t>
            </a:r>
          </a:p>
          <a:p>
            <a:pPr lvl="1"/>
            <a:r>
              <a:rPr lang="en-US" sz="2400" b="1" dirty="0">
                <a:solidFill>
                  <a:srgbClr val="FF0000"/>
                </a:solidFill>
              </a:rPr>
              <a:t>Networking Opportunities</a:t>
            </a:r>
            <a:endParaRPr lang="en-US" sz="2000" dirty="0"/>
          </a:p>
          <a:p>
            <a:pPr lvl="1"/>
            <a:r>
              <a:rPr lang="en-US" sz="2000" b="1" dirty="0">
                <a:solidFill>
                  <a:srgbClr val="FF0000"/>
                </a:solidFill>
              </a:rPr>
              <a:t> </a:t>
            </a:r>
            <a:r>
              <a:rPr lang="en-US" sz="2400" b="1" dirty="0">
                <a:solidFill>
                  <a:srgbClr val="FF0000"/>
                </a:solidFill>
              </a:rPr>
              <a:t>JOB or Career after graduation is the GOAL</a:t>
            </a:r>
          </a:p>
          <a:p>
            <a:pPr lvl="1"/>
            <a:endParaRPr lang="en-US" sz="1800" dirty="0">
              <a:solidFill>
                <a:srgbClr val="FF0000"/>
              </a:solidFill>
            </a:endParaRPr>
          </a:p>
        </p:txBody>
      </p:sp>
      <p:pic>
        <p:nvPicPr>
          <p:cNvPr id="5" name="Content Placeholder 4"/>
          <p:cNvPicPr>
            <a:picLocks noGrp="1" noChangeAspect="1"/>
          </p:cNvPicPr>
          <p:nvPr>
            <p:ph sz="quarter" idx="14"/>
          </p:nvPr>
        </p:nvPicPr>
        <p:blipFill>
          <a:blip r:embed="rId4"/>
          <a:stretch>
            <a:fillRect/>
          </a:stretch>
        </p:blipFill>
        <p:spPr>
          <a:xfrm>
            <a:off x="8642205" y="759574"/>
            <a:ext cx="2790825" cy="1638300"/>
          </a:xfrm>
          <a:prstGeom prst="rect">
            <a:avLst/>
          </a:prstGeom>
        </p:spPr>
      </p:pic>
      <p:sp>
        <p:nvSpPr>
          <p:cNvPr id="7" name="Content Placeholder 2"/>
          <p:cNvSpPr txBox="1">
            <a:spLocks/>
          </p:cNvSpPr>
          <p:nvPr/>
        </p:nvSpPr>
        <p:spPr>
          <a:xfrm>
            <a:off x="7658454" y="2395449"/>
            <a:ext cx="4381146" cy="3700551"/>
          </a:xfrm>
          <a:prstGeom prst="rect">
            <a:avLst/>
          </a:prstGeom>
        </p:spPr>
        <p:txBody>
          <a:bodyPr/>
          <a:lst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gn="ctr">
              <a:buNone/>
            </a:pPr>
            <a:r>
              <a:rPr lang="en-US" sz="3600" dirty="0"/>
              <a:t>90% of Sport Management </a:t>
            </a:r>
            <a:r>
              <a:rPr lang="en-US" sz="3600" dirty="0" smtClean="0"/>
              <a:t>Graduates </a:t>
            </a:r>
            <a:r>
              <a:rPr lang="en-US" sz="3600" dirty="0"/>
              <a:t>had full time employment within 3 months</a:t>
            </a:r>
            <a:r>
              <a:rPr lang="en-US" sz="4000" dirty="0"/>
              <a:t>!</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6" name="TextBox 5"/>
          <p:cNvSpPr txBox="1"/>
          <p:nvPr/>
        </p:nvSpPr>
        <p:spPr>
          <a:xfrm>
            <a:off x="6714309" y="5760720"/>
            <a:ext cx="4598125" cy="1477328"/>
          </a:xfrm>
          <a:prstGeom prst="rect">
            <a:avLst/>
          </a:prstGeom>
          <a:noFill/>
        </p:spPr>
        <p:txBody>
          <a:bodyPr wrap="square" rtlCol="0">
            <a:spAutoFit/>
          </a:bodyPr>
          <a:lstStyle/>
          <a:p>
            <a:r>
              <a:rPr lang="en-US" dirty="0"/>
              <a:t>Please open your chat to ask questions and visit </a:t>
            </a:r>
            <a:r>
              <a:rPr lang="en-US" dirty="0">
                <a:hlinkClick r:id="rId6"/>
              </a:rPr>
              <a:t>https://www.coastal.edu/graduatestudies/</a:t>
            </a:r>
            <a:r>
              <a:rPr lang="en-US" dirty="0"/>
              <a:t> to request more information</a:t>
            </a:r>
          </a:p>
          <a:p>
            <a:endParaRPr lang="en-US" dirty="0"/>
          </a:p>
        </p:txBody>
      </p:sp>
    </p:spTree>
    <p:extLst>
      <p:ext uri="{BB962C8B-B14F-4D97-AF65-F5344CB8AC3E}">
        <p14:creationId xmlns:p14="http://schemas.microsoft.com/office/powerpoint/2010/main" val="2015693932"/>
      </p:ext>
    </p:extLst>
  </p:cSld>
  <p:clrMapOvr>
    <a:masterClrMapping/>
  </p:clrMapOvr>
  <mc:AlternateContent xmlns:mc="http://schemas.openxmlformats.org/markup-compatibility/2006" xmlns:p14="http://schemas.microsoft.com/office/powerpoint/2010/main">
    <mc:Choice Requires="p14">
      <p:transition spd="slow" p14:dur="2000" advTm="8587"/>
    </mc:Choice>
    <mc:Fallback xmlns="">
      <p:transition spd="slow" advTm="85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06299" y="2458640"/>
            <a:ext cx="5100636" cy="4068763"/>
          </a:xfrm>
        </p:spPr>
        <p:txBody>
          <a:bodyPr>
            <a:noAutofit/>
          </a:bodyPr>
          <a:lstStyle/>
          <a:p>
            <a:pPr marL="0" indent="0">
              <a:buNone/>
            </a:pPr>
            <a:r>
              <a:rPr lang="en-US" sz="2000" b="1" dirty="0"/>
              <a:t>Degree Requirements (30 graduate credit hours) </a:t>
            </a:r>
            <a:endParaRPr lang="en-US" sz="2000" dirty="0"/>
          </a:p>
          <a:p>
            <a:r>
              <a:rPr lang="en-US" sz="2000" b="1" dirty="0"/>
              <a:t>SPT 510 </a:t>
            </a:r>
            <a:r>
              <a:rPr lang="en-US" sz="2000" dirty="0"/>
              <a:t>- Governance and Policy in Sport </a:t>
            </a:r>
          </a:p>
          <a:p>
            <a:r>
              <a:rPr lang="en-US" sz="2000" b="1" dirty="0"/>
              <a:t>SPT 515 </a:t>
            </a:r>
            <a:r>
              <a:rPr lang="en-US" sz="2000" dirty="0"/>
              <a:t>- Legal Issues in the Sport Industry </a:t>
            </a:r>
          </a:p>
          <a:p>
            <a:r>
              <a:rPr lang="en-US" sz="2000" b="1" dirty="0"/>
              <a:t>SPT 530 </a:t>
            </a:r>
            <a:r>
              <a:rPr lang="en-US" sz="2000" dirty="0"/>
              <a:t>- Leadership Theory and Applications in Sport Settings </a:t>
            </a:r>
          </a:p>
          <a:p>
            <a:r>
              <a:rPr lang="en-US" sz="2000" b="1" dirty="0"/>
              <a:t>SPT 560 </a:t>
            </a:r>
            <a:r>
              <a:rPr lang="en-US" sz="2000" dirty="0"/>
              <a:t>- Understanding Sport Fan Behavior </a:t>
            </a:r>
          </a:p>
          <a:p>
            <a:r>
              <a:rPr lang="en-US" sz="2000" b="1" dirty="0"/>
              <a:t>SPT 565 </a:t>
            </a:r>
            <a:r>
              <a:rPr lang="en-US" sz="2000" dirty="0"/>
              <a:t>- Revenue Generation and Fiscal Management in Sport </a:t>
            </a:r>
          </a:p>
          <a:p>
            <a:r>
              <a:rPr lang="en-US" sz="2000" b="1" dirty="0"/>
              <a:t>SPT 580 </a:t>
            </a:r>
            <a:r>
              <a:rPr lang="en-US" sz="2000" dirty="0"/>
              <a:t>- Research Methods in Sport </a:t>
            </a:r>
          </a:p>
          <a:p>
            <a:pPr marL="0" indent="0">
              <a:buNone/>
            </a:pPr>
            <a:r>
              <a:rPr lang="en-US" sz="2800" dirty="0"/>
              <a:t>	</a:t>
            </a:r>
          </a:p>
          <a:p>
            <a:pPr marL="0" indent="0">
              <a:buNone/>
            </a:pPr>
            <a:endParaRPr lang="en-US" sz="2800" dirty="0"/>
          </a:p>
        </p:txBody>
      </p:sp>
      <p:sp>
        <p:nvSpPr>
          <p:cNvPr id="3" name="Title 2"/>
          <p:cNvSpPr>
            <a:spLocks noGrp="1"/>
          </p:cNvSpPr>
          <p:nvPr>
            <p:ph type="title"/>
          </p:nvPr>
        </p:nvSpPr>
        <p:spPr>
          <a:xfrm>
            <a:off x="3802146" y="241617"/>
            <a:ext cx="3927392" cy="1188720"/>
          </a:xfrm>
        </p:spPr>
        <p:txBody>
          <a:bodyPr>
            <a:normAutofit fontScale="90000"/>
          </a:bodyPr>
          <a:lstStyle/>
          <a:p>
            <a:pPr algn="ctr"/>
            <a:r>
              <a:rPr lang="en-US" dirty="0"/>
              <a:t>Program Overview</a:t>
            </a:r>
            <a:br>
              <a:rPr lang="en-US" dirty="0"/>
            </a:br>
            <a:r>
              <a:rPr lang="en-US" dirty="0"/>
              <a:t>Your track to success</a:t>
            </a:r>
          </a:p>
        </p:txBody>
      </p:sp>
      <p:sp>
        <p:nvSpPr>
          <p:cNvPr id="4" name="Content Placeholder 1"/>
          <p:cNvSpPr txBox="1">
            <a:spLocks/>
          </p:cNvSpPr>
          <p:nvPr/>
        </p:nvSpPr>
        <p:spPr>
          <a:xfrm>
            <a:off x="7729539" y="1188244"/>
            <a:ext cx="3354098" cy="1015663"/>
          </a:xfrm>
          <a:prstGeom prst="rect">
            <a:avLst/>
          </a:prstGeom>
        </p:spPr>
        <p:txBody>
          <a:bodyPr vert="horz" lIns="91440" tIns="45720" rIns="91440" bIns="45720" rtlCol="0" anchor="ctr">
            <a:normAutofit/>
          </a:bodyPr>
          <a:lst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r>
              <a:rPr lang="en-US" sz="1800" b="1" dirty="0"/>
              <a:t>Electives </a:t>
            </a:r>
            <a:r>
              <a:rPr lang="en-US" sz="1800" dirty="0"/>
              <a:t>- (6 credit hours)</a:t>
            </a:r>
            <a:endParaRPr lang="en-US" dirty="0"/>
          </a:p>
        </p:txBody>
      </p:sp>
      <p:pic>
        <p:nvPicPr>
          <p:cNvPr id="5" name="Picture 4"/>
          <p:cNvPicPr>
            <a:picLocks noChangeAspect="1"/>
          </p:cNvPicPr>
          <p:nvPr/>
        </p:nvPicPr>
        <p:blipFill>
          <a:blip r:embed="rId4"/>
          <a:stretch>
            <a:fillRect/>
          </a:stretch>
        </p:blipFill>
        <p:spPr>
          <a:xfrm>
            <a:off x="9120188" y="3509507"/>
            <a:ext cx="2614612" cy="2657476"/>
          </a:xfrm>
          <a:prstGeom prst="rect">
            <a:avLst/>
          </a:prstGeom>
        </p:spPr>
      </p:pic>
      <p:sp>
        <p:nvSpPr>
          <p:cNvPr id="6" name="Rectangle 5"/>
          <p:cNvSpPr/>
          <p:nvPr/>
        </p:nvSpPr>
        <p:spPr>
          <a:xfrm>
            <a:off x="6794657" y="1430337"/>
            <a:ext cx="5223862" cy="2031325"/>
          </a:xfrm>
          <a:prstGeom prst="rect">
            <a:avLst/>
          </a:prstGeom>
        </p:spPr>
        <p:txBody>
          <a:bodyPr wrap="square">
            <a:spAutoFit/>
          </a:bodyPr>
          <a:lstStyle/>
          <a:p>
            <a:endParaRPr lang="en-US" sz="3600" dirty="0">
              <a:solidFill>
                <a:srgbClr val="000000"/>
              </a:solidFill>
              <a:latin typeface="Verdana" panose="020B0604030504040204" pitchFamily="34" charset="0"/>
            </a:endParaRPr>
          </a:p>
          <a:p>
            <a:r>
              <a:rPr lang="en-US" b="1" dirty="0">
                <a:solidFill>
                  <a:srgbClr val="000000"/>
                </a:solidFill>
                <a:latin typeface="Verdana" panose="020B0604030504040204" pitchFamily="34" charset="0"/>
              </a:rPr>
              <a:t>Capstone </a:t>
            </a:r>
            <a:r>
              <a:rPr lang="en-US" dirty="0">
                <a:solidFill>
                  <a:srgbClr val="000000"/>
                </a:solidFill>
                <a:latin typeface="Verdana" panose="020B0604030504040204" pitchFamily="34" charset="0"/>
              </a:rPr>
              <a:t>(6 credit hours) </a:t>
            </a:r>
          </a:p>
          <a:p>
            <a:endParaRPr lang="en-US" dirty="0">
              <a:solidFill>
                <a:srgbClr val="000000"/>
              </a:solidFill>
              <a:latin typeface="Verdana" panose="020B0604030504040204" pitchFamily="34" charset="0"/>
            </a:endParaRPr>
          </a:p>
          <a:p>
            <a:r>
              <a:rPr lang="en-US" b="1" dirty="0">
                <a:solidFill>
                  <a:srgbClr val="000000"/>
                </a:solidFill>
                <a:latin typeface="Verdana" panose="020B0604030504040204" pitchFamily="34" charset="0"/>
              </a:rPr>
              <a:t>SPT 590 </a:t>
            </a:r>
            <a:r>
              <a:rPr lang="en-US" dirty="0">
                <a:solidFill>
                  <a:srgbClr val="000000"/>
                </a:solidFill>
                <a:latin typeface="Verdana" panose="020B0604030504040204" pitchFamily="34" charset="0"/>
              </a:rPr>
              <a:t>- Graduate Internship (6 credits) </a:t>
            </a:r>
          </a:p>
          <a:p>
            <a:r>
              <a:rPr lang="en-US" dirty="0">
                <a:solidFill>
                  <a:srgbClr val="000000"/>
                </a:solidFill>
                <a:latin typeface="Verdana" panose="020B0604030504040204" pitchFamily="34" charset="0"/>
              </a:rPr>
              <a:t>or </a:t>
            </a:r>
          </a:p>
          <a:p>
            <a:r>
              <a:rPr lang="en-US" b="1" dirty="0">
                <a:solidFill>
                  <a:srgbClr val="000000"/>
                </a:solidFill>
                <a:latin typeface="Verdana" panose="020B0604030504040204" pitchFamily="34" charset="0"/>
              </a:rPr>
              <a:t>SPT 599 </a:t>
            </a:r>
            <a:r>
              <a:rPr lang="en-US" dirty="0">
                <a:solidFill>
                  <a:srgbClr val="000000"/>
                </a:solidFill>
                <a:latin typeface="Verdana" panose="020B0604030504040204" pitchFamily="34" charset="0"/>
              </a:rPr>
              <a:t>- Research Thesis (6 credits) 	</a:t>
            </a: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8" name="TextBox 7"/>
          <p:cNvSpPr txBox="1"/>
          <p:nvPr/>
        </p:nvSpPr>
        <p:spPr>
          <a:xfrm>
            <a:off x="5585559" y="6096000"/>
            <a:ext cx="4462375" cy="1015663"/>
          </a:xfrm>
          <a:prstGeom prst="rect">
            <a:avLst/>
          </a:prstGeom>
          <a:noFill/>
        </p:spPr>
        <p:txBody>
          <a:bodyPr wrap="square" rtlCol="0">
            <a:spAutoFit/>
          </a:bodyPr>
          <a:lstStyle/>
          <a:p>
            <a:r>
              <a:rPr lang="en-US" sz="1400" dirty="0"/>
              <a:t>Please open your chat to ask questions and visit </a:t>
            </a:r>
            <a:r>
              <a:rPr lang="en-US" sz="1400" dirty="0">
                <a:hlinkClick r:id="rId6"/>
              </a:rPr>
              <a:t>https://www.coastal.edu/graduatestudies/</a:t>
            </a:r>
            <a:r>
              <a:rPr lang="en-US" sz="1400" dirty="0"/>
              <a:t> to request more information</a:t>
            </a:r>
          </a:p>
          <a:p>
            <a:endParaRPr lang="en-US" dirty="0"/>
          </a:p>
        </p:txBody>
      </p:sp>
    </p:spTree>
    <p:extLst>
      <p:ext uri="{BB962C8B-B14F-4D97-AF65-F5344CB8AC3E}">
        <p14:creationId xmlns:p14="http://schemas.microsoft.com/office/powerpoint/2010/main" val="587634758"/>
      </p:ext>
    </p:extLst>
  </p:cSld>
  <p:clrMapOvr>
    <a:masterClrMapping/>
  </p:clrMapOvr>
  <mc:AlternateContent xmlns:mc="http://schemas.openxmlformats.org/markup-compatibility/2006" xmlns:p14="http://schemas.microsoft.com/office/powerpoint/2010/main">
    <mc:Choice Requires="p14">
      <p:transition spd="slow" p14:dur="2000" advTm="7716"/>
    </mc:Choice>
    <mc:Fallback xmlns="">
      <p:transition spd="slow" advTm="77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93306" y="284698"/>
            <a:ext cx="2377687" cy="1200328"/>
          </a:xfrm>
          <a:prstGeom prst="rect">
            <a:avLst/>
          </a:prstGeom>
          <a:solidFill>
            <a:srgbClr val="43867D"/>
          </a:solidFill>
        </p:spPr>
        <p:txBody>
          <a:bodyPr wrap="square" rtlCol="0" anchor="ctr" anchorCtr="1">
            <a:spAutoFit/>
          </a:bodyPr>
          <a:lstStyle/>
          <a:p>
            <a:r>
              <a:rPr lang="en-US" sz="2400" dirty="0">
                <a:solidFill>
                  <a:prstClr val="black"/>
                </a:solidFill>
                <a:latin typeface="Calibri"/>
              </a:rPr>
              <a:t>Graduate Studies</a:t>
            </a:r>
          </a:p>
          <a:p>
            <a:pPr marL="179388" indent="-179388">
              <a:buFont typeface="Arial"/>
              <a:buChar char="•"/>
            </a:pPr>
            <a:r>
              <a:rPr lang="en-US" sz="1600" dirty="0">
                <a:solidFill>
                  <a:prstClr val="black"/>
                </a:solidFill>
                <a:latin typeface="Calibri"/>
              </a:rPr>
              <a:t>M.S. in Coastal Marine and Wetland Studies</a:t>
            </a:r>
          </a:p>
          <a:p>
            <a:pPr marL="179388" indent="-179388">
              <a:buFont typeface="Arial"/>
              <a:buChar char="•"/>
            </a:pPr>
            <a:r>
              <a:rPr lang="en-US" sz="1600" dirty="0">
                <a:solidFill>
                  <a:prstClr val="black"/>
                </a:solidFill>
                <a:latin typeface="Calibri"/>
              </a:rPr>
              <a:t>Ph.D. in Marine Science</a:t>
            </a:r>
          </a:p>
        </p:txBody>
      </p:sp>
      <p:pic>
        <p:nvPicPr>
          <p:cNvPr id="5" name="Picture 4" descr="ccu_logo_new.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3306" y="5386911"/>
            <a:ext cx="2444354" cy="999580"/>
          </a:xfrm>
          <a:prstGeom prst="rect">
            <a:avLst/>
          </a:prstGeom>
        </p:spPr>
      </p:pic>
      <p:pic>
        <p:nvPicPr>
          <p:cNvPr id="6" name="Picture 5" descr="CIMG0336.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83730" y="2454404"/>
            <a:ext cx="3763502" cy="2822627"/>
          </a:xfrm>
          <a:prstGeom prst="rect">
            <a:avLst/>
          </a:prstGeom>
        </p:spPr>
      </p:pic>
      <p:sp>
        <p:nvSpPr>
          <p:cNvPr id="7" name="TextBox 6"/>
          <p:cNvSpPr txBox="1"/>
          <p:nvPr/>
        </p:nvSpPr>
        <p:spPr>
          <a:xfrm>
            <a:off x="6783728" y="284699"/>
            <a:ext cx="3763504" cy="2028247"/>
          </a:xfrm>
          <a:prstGeom prst="rect">
            <a:avLst/>
          </a:prstGeom>
          <a:solidFill>
            <a:srgbClr val="43867D"/>
          </a:solidFill>
        </p:spPr>
        <p:txBody>
          <a:bodyPr wrap="square" rtlCol="0" anchor="t" anchorCtr="0">
            <a:spAutoFit/>
          </a:bodyPr>
          <a:lstStyle/>
          <a:p>
            <a:pPr marL="285750" indent="-285750">
              <a:lnSpc>
                <a:spcPct val="120000"/>
              </a:lnSpc>
              <a:buFont typeface="Arial"/>
              <a:buChar char="•"/>
            </a:pPr>
            <a:r>
              <a:rPr lang="en-US" sz="1700" dirty="0">
                <a:solidFill>
                  <a:prstClr val="black"/>
                </a:solidFill>
                <a:latin typeface="Calibri"/>
              </a:rPr>
              <a:t>Hands-on field and lab experiences.</a:t>
            </a:r>
          </a:p>
          <a:p>
            <a:pPr marL="285750" indent="-285750">
              <a:lnSpc>
                <a:spcPct val="120000"/>
              </a:lnSpc>
              <a:buFont typeface="Arial"/>
              <a:buChar char="•"/>
            </a:pPr>
            <a:r>
              <a:rPr lang="en-US" sz="1700" dirty="0">
                <a:solidFill>
                  <a:prstClr val="black"/>
                </a:solidFill>
                <a:latin typeface="Calibri"/>
              </a:rPr>
              <a:t>Thesis or non-thesis degree options.</a:t>
            </a:r>
          </a:p>
          <a:p>
            <a:pPr marL="285750" indent="-285750">
              <a:buFont typeface="Arial"/>
              <a:buChar char="•"/>
            </a:pPr>
            <a:r>
              <a:rPr lang="en-US" sz="1700" dirty="0">
                <a:solidFill>
                  <a:prstClr val="black"/>
                </a:solidFill>
                <a:latin typeface="Calibri"/>
              </a:rPr>
              <a:t>Courses </a:t>
            </a:r>
            <a:r>
              <a:rPr lang="en-US" sz="1700">
                <a:solidFill>
                  <a:prstClr val="black"/>
                </a:solidFill>
                <a:latin typeface="Calibri"/>
              </a:rPr>
              <a:t>in computing</a:t>
            </a:r>
            <a:r>
              <a:rPr lang="en-US" sz="1700" dirty="0">
                <a:solidFill>
                  <a:prstClr val="black"/>
                </a:solidFill>
                <a:latin typeface="Calibri"/>
              </a:rPr>
              <a:t>, ecology, geology, environmental fluids, geochemistry, policy and more.</a:t>
            </a:r>
          </a:p>
          <a:p>
            <a:pPr marL="285750" indent="-285750">
              <a:buFont typeface="Arial"/>
              <a:buChar char="•"/>
            </a:pPr>
            <a:r>
              <a:rPr lang="en-US" sz="1700" dirty="0">
                <a:solidFill>
                  <a:prstClr val="black"/>
                </a:solidFill>
                <a:latin typeface="Calibri"/>
              </a:rPr>
              <a:t>Opportunities to present at professional conferences.</a:t>
            </a:r>
          </a:p>
        </p:txBody>
      </p:sp>
      <p:pic>
        <p:nvPicPr>
          <p:cNvPr id="8" name="Picture 7" descr="IMG_1362.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99309" y="1807275"/>
            <a:ext cx="2371685" cy="3162247"/>
          </a:xfrm>
          <a:prstGeom prst="rect">
            <a:avLst/>
          </a:prstGeom>
        </p:spPr>
      </p:pic>
      <p:sp>
        <p:nvSpPr>
          <p:cNvPr id="9" name="TextBox 8"/>
          <p:cNvSpPr txBox="1"/>
          <p:nvPr/>
        </p:nvSpPr>
        <p:spPr>
          <a:xfrm>
            <a:off x="4300821" y="3670874"/>
            <a:ext cx="2377687" cy="1477328"/>
          </a:xfrm>
          <a:prstGeom prst="rect">
            <a:avLst/>
          </a:prstGeom>
          <a:solidFill>
            <a:srgbClr val="43867D"/>
          </a:solidFill>
        </p:spPr>
        <p:txBody>
          <a:bodyPr wrap="square" rtlCol="0" anchor="t" anchorCtr="0">
            <a:spAutoFit/>
          </a:bodyPr>
          <a:lstStyle/>
          <a:p>
            <a:pPr algn="ctr"/>
            <a:r>
              <a:rPr lang="en-US" sz="1400" dirty="0">
                <a:solidFill>
                  <a:prstClr val="black"/>
                </a:solidFill>
                <a:latin typeface="Calibri"/>
              </a:rPr>
              <a:t>For more information:</a:t>
            </a:r>
          </a:p>
          <a:p>
            <a:pPr marL="112712" algn="ctr"/>
            <a:r>
              <a:rPr lang="en-US" sz="1400" dirty="0">
                <a:solidFill>
                  <a:prstClr val="black"/>
                </a:solidFill>
                <a:latin typeface="Calibri"/>
                <a:hlinkClick r:id="rId7"/>
              </a:rPr>
              <a:t>www.coastal.edu/sce/</a:t>
            </a:r>
            <a:endParaRPr lang="en-US" sz="1400" dirty="0">
              <a:solidFill>
                <a:prstClr val="black"/>
              </a:solidFill>
              <a:latin typeface="Calibri"/>
            </a:endParaRPr>
          </a:p>
          <a:p>
            <a:pPr marL="112712" algn="ctr"/>
            <a:endParaRPr lang="en-US" sz="1000" dirty="0">
              <a:solidFill>
                <a:prstClr val="black"/>
              </a:solidFill>
              <a:latin typeface="Calibri"/>
            </a:endParaRPr>
          </a:p>
          <a:p>
            <a:pPr marL="112712" algn="ctr"/>
            <a:endParaRPr lang="en-US" sz="1000" dirty="0">
              <a:solidFill>
                <a:prstClr val="black"/>
              </a:solidFill>
              <a:latin typeface="Calibri"/>
            </a:endParaRPr>
          </a:p>
          <a:p>
            <a:pPr marL="112712" algn="ctr"/>
            <a:r>
              <a:rPr lang="en-US" sz="1400" dirty="0">
                <a:solidFill>
                  <a:prstClr val="black"/>
                </a:solidFill>
                <a:latin typeface="Calibri"/>
              </a:rPr>
              <a:t>Richard Viso, Ph.D. 843.349.4022  </a:t>
            </a:r>
            <a:r>
              <a:rPr lang="en-US" sz="1400" dirty="0">
                <a:solidFill>
                  <a:prstClr val="black"/>
                </a:solidFill>
                <a:latin typeface="Calibri"/>
                <a:hlinkClick r:id="rId8"/>
              </a:rPr>
              <a:t>rviso@coastal.edu</a:t>
            </a:r>
            <a:endParaRPr lang="en-US" sz="1400" dirty="0">
              <a:solidFill>
                <a:prstClr val="black"/>
              </a:solidFill>
              <a:latin typeface="Calibri"/>
            </a:endParaRPr>
          </a:p>
        </p:txBody>
      </p:sp>
      <p:pic>
        <p:nvPicPr>
          <p:cNvPr id="11" name="Picture 10" descr="IMG_1878.JPG.jpeg"/>
          <p:cNvPicPr>
            <a:picLocks noChangeAspect="1"/>
          </p:cNvPicPr>
          <p:nvPr/>
        </p:nvPicPr>
        <p:blipFill rotWithShape="1">
          <a:blip r:embed="rId9">
            <a:extLst>
              <a:ext uri="{28A0092B-C50C-407E-A947-70E740481C1C}">
                <a14:useLocalDpi xmlns:a14="http://schemas.microsoft.com/office/drawing/2010/main" val="0"/>
              </a:ext>
            </a:extLst>
          </a:blip>
          <a:srcRect t="11900"/>
          <a:stretch/>
        </p:blipFill>
        <p:spPr>
          <a:xfrm>
            <a:off x="4263916" y="5386911"/>
            <a:ext cx="6283317" cy="1389353"/>
          </a:xfrm>
          <a:prstGeom prst="rect">
            <a:avLst/>
          </a:prstGeom>
        </p:spPr>
      </p:pic>
      <p:pic>
        <p:nvPicPr>
          <p:cNvPr id="12" name="Picture 11" descr="IMG_1897.JPG.jpe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5400000">
            <a:off x="3905539" y="679979"/>
            <a:ext cx="3162248" cy="2371686"/>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5662493"/>
      </p:ext>
    </p:extLst>
  </p:cSld>
  <p:clrMapOvr>
    <a:masterClrMapping/>
  </p:clrMapOvr>
  <mc:AlternateContent xmlns:mc="http://schemas.openxmlformats.org/markup-compatibility/2006" xmlns:p14="http://schemas.microsoft.com/office/powerpoint/2010/main">
    <mc:Choice Requires="p14">
      <p:transition spd="slow" p14:dur="2000" advTm="8471"/>
    </mc:Choice>
    <mc:Fallback xmlns="">
      <p:transition spd="slow" advTm="84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41923ED210EA342AE7C8A6CDAA3FC3F" ma:contentTypeVersion="13" ma:contentTypeDescription="Create a new document." ma:contentTypeScope="" ma:versionID="2d9c9e46fa535367bf09bba68a58a9fa">
  <xsd:schema xmlns:xsd="http://www.w3.org/2001/XMLSchema" xmlns:xs="http://www.w3.org/2001/XMLSchema" xmlns:p="http://schemas.microsoft.com/office/2006/metadata/properties" xmlns:ns3="1cfbe94e-9594-4e12-8ee1-eca45c56ad3c" xmlns:ns4="1b695ace-2003-4c27-b456-f3fae9a31594" targetNamespace="http://schemas.microsoft.com/office/2006/metadata/properties" ma:root="true" ma:fieldsID="fbe38040646fba9e036e92895bca1164" ns3:_="" ns4:_="">
    <xsd:import namespace="1cfbe94e-9594-4e12-8ee1-eca45c56ad3c"/>
    <xsd:import namespace="1b695ace-2003-4c27-b456-f3fae9a31594"/>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ServiceAutoTags"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cfbe94e-9594-4e12-8ee1-eca45c56ad3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b695ace-2003-4c27-b456-f3fae9a3159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F9D8206-567A-4EF9-B54D-0C502201E07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cfbe94e-9594-4e12-8ee1-eca45c56ad3c"/>
    <ds:schemaRef ds:uri="1b695ace-2003-4c27-b456-f3fae9a3159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110A5A2-2DE4-43C4-BE69-43E0B8CE4CEB}">
  <ds:schemaRefs>
    <ds:schemaRef ds:uri="http://schemas.microsoft.com/sharepoint/v3/contenttype/forms"/>
  </ds:schemaRefs>
</ds:datastoreItem>
</file>

<file path=customXml/itemProps3.xml><?xml version="1.0" encoding="utf-8"?>
<ds:datastoreItem xmlns:ds="http://schemas.openxmlformats.org/officeDocument/2006/customXml" ds:itemID="{B8305569-2D80-4E2D-9F49-E82B4FA2A58F}">
  <ds:schemaRefs>
    <ds:schemaRef ds:uri="http://purl.org/dc/elements/1.1/"/>
    <ds:schemaRef ds:uri="http://schemas.microsoft.com/office/2006/documentManagement/types"/>
    <ds:schemaRef ds:uri="http://purl.org/dc/terms/"/>
    <ds:schemaRef ds:uri="http://schemas.openxmlformats.org/package/2006/metadata/core-properties"/>
    <ds:schemaRef ds:uri="http://schemas.microsoft.com/office/infopath/2007/PartnerControls"/>
    <ds:schemaRef ds:uri="http://purl.org/dc/dcmitype/"/>
    <ds:schemaRef ds:uri="1b695ace-2003-4c27-b456-f3fae9a31594"/>
    <ds:schemaRef ds:uri="1cfbe94e-9594-4e12-8ee1-eca45c56ad3c"/>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Facet</Template>
  <TotalTime>17</TotalTime>
  <Words>388</Words>
  <Application>Microsoft Office PowerPoint</Application>
  <PresentationFormat>Widescreen</PresentationFormat>
  <Paragraphs>51</Paragraphs>
  <Slides>5</Slides>
  <Notes>0</Notes>
  <HiddenSlides>0</HiddenSlides>
  <MMClips>5</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5</vt:i4>
      </vt:variant>
    </vt:vector>
  </HeadingPairs>
  <TitlesOfParts>
    <vt:vector size="15" baseType="lpstr">
      <vt:lpstr>Arial</vt:lpstr>
      <vt:lpstr>Calibri</vt:lpstr>
      <vt:lpstr>HelveticaNeue-Light</vt:lpstr>
      <vt:lpstr>Times New Roman</vt:lpstr>
      <vt:lpstr>Trebuchet MS</vt:lpstr>
      <vt:lpstr>Verdana</vt:lpstr>
      <vt:lpstr>Wingdings 2</vt:lpstr>
      <vt:lpstr>Wingdings 3</vt:lpstr>
      <vt:lpstr>Facet</vt:lpstr>
      <vt:lpstr>Office Theme</vt:lpstr>
      <vt:lpstr>Gupta College of Science</vt:lpstr>
      <vt:lpstr>PowerPoint Presentation</vt:lpstr>
      <vt:lpstr>Master of Science in sport management</vt:lpstr>
      <vt:lpstr>Program Overview Your track to success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Gupta College of Science</dc:title>
  <dc:creator>James Luken</dc:creator>
  <cp:lastModifiedBy>Kristin Olsen</cp:lastModifiedBy>
  <cp:revision>4</cp:revision>
  <dcterms:created xsi:type="dcterms:W3CDTF">2020-04-10T12:12:58Z</dcterms:created>
  <dcterms:modified xsi:type="dcterms:W3CDTF">2020-04-10T13:37:20Z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0x010100141923ED210EA342AE7C8A6CDAA3FC3F</vt:lpwstr>
  </property>
</Properties>
</file>